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Количество участников в ОГЭ 2024 года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в Кемеровском муниципальном округе</a:t>
            </a:r>
          </a:p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сравнении за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2019, 2022, 2023 гг.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198</c:v>
                </c:pt>
                <c:pt idx="1">
                  <c:v>99</c:v>
                </c:pt>
                <c:pt idx="2">
                  <c:v>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195</c:v>
                </c:pt>
                <c:pt idx="1">
                  <c:v>141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268</c:v>
                </c:pt>
                <c:pt idx="1">
                  <c:v>132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</c:v>
                </c:pt>
              </c:strCache>
            </c:strRef>
          </c:tx>
          <c:dLbls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207</c:v>
                </c:pt>
                <c:pt idx="1">
                  <c:v>150</c:v>
                </c:pt>
                <c:pt idx="2">
                  <c:v>14</c:v>
                </c:pt>
              </c:numCache>
            </c:numRef>
          </c:val>
        </c:ser>
        <c:dLbls>
          <c:showVal val="1"/>
        </c:dLbls>
        <c:gapWidth val="75"/>
        <c:overlap val="40"/>
        <c:axId val="173412736"/>
        <c:axId val="173414272"/>
      </c:barChart>
      <c:catAx>
        <c:axId val="173412736"/>
        <c:scaling>
          <c:orientation val="minMax"/>
        </c:scaling>
        <c:axPos val="b"/>
        <c:majorTickMark val="none"/>
        <c:tickLblPos val="nextTo"/>
        <c:crossAx val="173414272"/>
        <c:crosses val="autoZero"/>
        <c:auto val="1"/>
        <c:lblAlgn val="ctr"/>
        <c:lblOffset val="100"/>
      </c:catAx>
      <c:valAx>
        <c:axId val="173414272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crossAx val="173412736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Средний балл ОГЭ по предметам в сравнении с 2023 годом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балл в 2023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3.38</c:v>
                </c:pt>
                <c:pt idx="1">
                  <c:v>3.32</c:v>
                </c:pt>
                <c:pt idx="2">
                  <c:v>3.91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в 2024</c:v>
                </c:pt>
              </c:strCache>
            </c:strRef>
          </c:tx>
          <c:spPr>
            <a:solidFill>
              <a:schemeClr val="accent6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География</c:v>
                </c:pt>
                <c:pt idx="1">
                  <c:v>Биология</c:v>
                </c:pt>
                <c:pt idx="2">
                  <c:v>Химия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3.39</c:v>
                </c:pt>
                <c:pt idx="1">
                  <c:v>3.59</c:v>
                </c:pt>
                <c:pt idx="2">
                  <c:v>3.57</c:v>
                </c:pt>
              </c:numCache>
            </c:numRef>
          </c:val>
        </c:ser>
        <c:dLbls>
          <c:showVal val="1"/>
        </c:dLbls>
        <c:shape val="cylinder"/>
        <c:axId val="173748992"/>
        <c:axId val="173750528"/>
        <c:axId val="0"/>
      </c:bar3DChart>
      <c:catAx>
        <c:axId val="173748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3750528"/>
        <c:crosses val="autoZero"/>
        <c:auto val="1"/>
        <c:lblAlgn val="ctr"/>
        <c:lblOffset val="100"/>
      </c:catAx>
      <c:valAx>
        <c:axId val="173750528"/>
        <c:scaling>
          <c:orientation val="minMax"/>
        </c:scaling>
        <c:delete val="1"/>
        <c:axPos val="l"/>
        <c:numFmt formatCode="General" sourceLinked="1"/>
        <c:tickLblPos val="none"/>
        <c:crossAx val="1737489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Рейтинг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среди общеобразовательных организаций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</a:t>
            </a:r>
            <a:r>
              <a:rPr lang="ru-RU" dirty="0" smtClean="0"/>
              <a:t>емеровского МО по </a:t>
            </a:r>
            <a:r>
              <a:rPr lang="ru-RU" dirty="0"/>
              <a:t>итогам ОГЭ основного периода 2024 года</a:t>
            </a:r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«Верхотомская ООШ»</c:v>
                </c:pt>
                <c:pt idx="3">
                  <c:v>МБОУ «Мазуровская СОШ»</c:v>
                </c:pt>
                <c:pt idx="4">
                  <c:v>МБОУ «Старочервовская ООШ»</c:v>
                </c:pt>
                <c:pt idx="5">
                  <c:v>МБОУ «Металлплощадская СОШ»</c:v>
                </c:pt>
                <c:pt idx="6">
                  <c:v>МБОУ «Пригородная ООШ»</c:v>
                </c:pt>
                <c:pt idx="7">
                  <c:v>МБОУ «Барановская СОШ»</c:v>
                </c:pt>
                <c:pt idx="8">
                  <c:v>МБОУ «Ягуновская СОШ»</c:v>
                </c:pt>
                <c:pt idx="9">
                  <c:v>МБОУ «Березовская СОШ»</c:v>
                </c:pt>
                <c:pt idx="10">
                  <c:v>МБОУ «Кузбасская СОШ»</c:v>
                </c:pt>
                <c:pt idx="11">
                  <c:v>МКОУ «Усть-Хмелевская ООШ»</c:v>
                </c:pt>
                <c:pt idx="12">
                  <c:v>МБОУ «Елыкаевская СОШ»</c:v>
                </c:pt>
                <c:pt idx="13">
                  <c:v>МКОУ «Успенская ООШ»</c:v>
                </c:pt>
                <c:pt idx="14">
                  <c:v>МБОУ «Звездненская СОШ»</c:v>
                </c:pt>
                <c:pt idx="15">
                  <c:v>МБОУ «Мозжухинская ООШ»</c:v>
                </c:pt>
                <c:pt idx="16">
                  <c:v>МБОУ «Арсентьевская СОШ»</c:v>
                </c:pt>
                <c:pt idx="17">
                  <c:v>МБОУ «Береговская СОШ»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1">
                  <c:v>4</c:v>
                </c:pt>
                <c:pt idx="2">
                  <c:v>3.5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5</c:v>
                </c:pt>
                <c:pt idx="12">
                  <c:v>3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Биология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«Верхотомская ООШ»</c:v>
                </c:pt>
                <c:pt idx="3">
                  <c:v>МБОУ «Мазуровская СОШ»</c:v>
                </c:pt>
                <c:pt idx="4">
                  <c:v>МБОУ «Старочервовская ООШ»</c:v>
                </c:pt>
                <c:pt idx="5">
                  <c:v>МБОУ «Металлплощадская СОШ»</c:v>
                </c:pt>
                <c:pt idx="6">
                  <c:v>МБОУ «Пригородная ООШ»</c:v>
                </c:pt>
                <c:pt idx="7">
                  <c:v>МБОУ «Барановская СОШ»</c:v>
                </c:pt>
                <c:pt idx="8">
                  <c:v>МБОУ «Ягуновская СОШ»</c:v>
                </c:pt>
                <c:pt idx="9">
                  <c:v>МБОУ «Березовская СОШ»</c:v>
                </c:pt>
                <c:pt idx="10">
                  <c:v>МБОУ «Кузбасская СОШ»</c:v>
                </c:pt>
                <c:pt idx="11">
                  <c:v>МКОУ «Усть-Хмелевская ООШ»</c:v>
                </c:pt>
                <c:pt idx="12">
                  <c:v>МБОУ «Елыкаевская СОШ»</c:v>
                </c:pt>
                <c:pt idx="13">
                  <c:v>МКОУ «Успенская ООШ»</c:v>
                </c:pt>
                <c:pt idx="14">
                  <c:v>МБОУ «Звездненская СОШ»</c:v>
                </c:pt>
                <c:pt idx="15">
                  <c:v>МБОУ «Мозжухинская ООШ»</c:v>
                </c:pt>
                <c:pt idx="16">
                  <c:v>МБОУ «Арсентьевская СОШ»</c:v>
                </c:pt>
                <c:pt idx="17">
                  <c:v>МБОУ «Береговская СОШ»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4.33</c:v>
                </c:pt>
                <c:pt idx="1">
                  <c:v>3.63</c:v>
                </c:pt>
                <c:pt idx="2">
                  <c:v>4</c:v>
                </c:pt>
                <c:pt idx="3">
                  <c:v>3.57</c:v>
                </c:pt>
                <c:pt idx="4">
                  <c:v>3.67</c:v>
                </c:pt>
                <c:pt idx="5">
                  <c:v>3.3299999999999996</c:v>
                </c:pt>
                <c:pt idx="6">
                  <c:v>3.67</c:v>
                </c:pt>
                <c:pt idx="7">
                  <c:v>3.38</c:v>
                </c:pt>
                <c:pt idx="8">
                  <c:v>3.58</c:v>
                </c:pt>
                <c:pt idx="9">
                  <c:v>3.5</c:v>
                </c:pt>
                <c:pt idx="10">
                  <c:v>3.5</c:v>
                </c:pt>
                <c:pt idx="12">
                  <c:v>4</c:v>
                </c:pt>
                <c:pt idx="13">
                  <c:v>3</c:v>
                </c:pt>
                <c:pt idx="14">
                  <c:v>3.5</c:v>
                </c:pt>
                <c:pt idx="15">
                  <c:v>3.5</c:v>
                </c:pt>
                <c:pt idx="16">
                  <c:v>3.71</c:v>
                </c:pt>
                <c:pt idx="17">
                  <c:v>3.44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География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«Верхотомская ООШ»</c:v>
                </c:pt>
                <c:pt idx="3">
                  <c:v>МБОУ «Мазуровская СОШ»</c:v>
                </c:pt>
                <c:pt idx="4">
                  <c:v>МБОУ «Старочервовская ООШ»</c:v>
                </c:pt>
                <c:pt idx="5">
                  <c:v>МБОУ «Металлплощадская СОШ»</c:v>
                </c:pt>
                <c:pt idx="6">
                  <c:v>МБОУ «Пригородная ООШ»</c:v>
                </c:pt>
                <c:pt idx="7">
                  <c:v>МБОУ «Барановская СОШ»</c:v>
                </c:pt>
                <c:pt idx="8">
                  <c:v>МБОУ «Ягуновская СОШ»</c:v>
                </c:pt>
                <c:pt idx="9">
                  <c:v>МБОУ «Березовская СОШ»</c:v>
                </c:pt>
                <c:pt idx="10">
                  <c:v>МБОУ «Кузбасская СОШ»</c:v>
                </c:pt>
                <c:pt idx="11">
                  <c:v>МКОУ «Усть-Хмелевская ООШ»</c:v>
                </c:pt>
                <c:pt idx="12">
                  <c:v>МБОУ «Елыкаевская СОШ»</c:v>
                </c:pt>
                <c:pt idx="13">
                  <c:v>МКОУ «Успенская ООШ»</c:v>
                </c:pt>
                <c:pt idx="14">
                  <c:v>МБОУ «Звездненская СОШ»</c:v>
                </c:pt>
                <c:pt idx="15">
                  <c:v>МБОУ «Мозжухинская ООШ»</c:v>
                </c:pt>
                <c:pt idx="16">
                  <c:v>МБОУ «Арсентьевская СОШ»</c:v>
                </c:pt>
                <c:pt idx="17">
                  <c:v>МБОУ «Береговская СОШ»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3.56</c:v>
                </c:pt>
                <c:pt idx="1">
                  <c:v>3.62</c:v>
                </c:pt>
                <c:pt idx="2">
                  <c:v>3.3299999999999996</c:v>
                </c:pt>
                <c:pt idx="3">
                  <c:v>4</c:v>
                </c:pt>
                <c:pt idx="5">
                  <c:v>3.55</c:v>
                </c:pt>
                <c:pt idx="6">
                  <c:v>4</c:v>
                </c:pt>
                <c:pt idx="7">
                  <c:v>3.3299999999999996</c:v>
                </c:pt>
                <c:pt idx="8">
                  <c:v>3.8299999999999996</c:v>
                </c:pt>
                <c:pt idx="9">
                  <c:v>3.14</c:v>
                </c:pt>
                <c:pt idx="10">
                  <c:v>2.8299999999999996</c:v>
                </c:pt>
                <c:pt idx="11">
                  <c:v>3.67</c:v>
                </c:pt>
                <c:pt idx="12">
                  <c:v>3.1</c:v>
                </c:pt>
                <c:pt idx="13">
                  <c:v>3</c:v>
                </c:pt>
                <c:pt idx="14">
                  <c:v>3.11</c:v>
                </c:pt>
                <c:pt idx="15">
                  <c:v>3.3299999999999996</c:v>
                </c:pt>
                <c:pt idx="16">
                  <c:v>3.27</c:v>
                </c:pt>
                <c:pt idx="17">
                  <c:v>3.08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«Верхотомская ООШ»</c:v>
                </c:pt>
                <c:pt idx="3">
                  <c:v>МБОУ «Мазуровская СОШ»</c:v>
                </c:pt>
                <c:pt idx="4">
                  <c:v>МБОУ «Старочервовская ООШ»</c:v>
                </c:pt>
                <c:pt idx="5">
                  <c:v>МБОУ «Металлплощадская СОШ»</c:v>
                </c:pt>
                <c:pt idx="6">
                  <c:v>МБОУ «Пригородная ООШ»</c:v>
                </c:pt>
                <c:pt idx="7">
                  <c:v>МБОУ «Барановская СОШ»</c:v>
                </c:pt>
                <c:pt idx="8">
                  <c:v>МБОУ «Ягуновская СОШ»</c:v>
                </c:pt>
                <c:pt idx="9">
                  <c:v>МБОУ «Березовская СОШ»</c:v>
                </c:pt>
                <c:pt idx="10">
                  <c:v>МБОУ «Кузбасская СОШ»</c:v>
                </c:pt>
                <c:pt idx="11">
                  <c:v>МКОУ «Усть-Хмелевская ООШ»</c:v>
                </c:pt>
                <c:pt idx="12">
                  <c:v>МБОУ «Елыкаевская СОШ»</c:v>
                </c:pt>
                <c:pt idx="13">
                  <c:v>МКОУ «Успенская ООШ»</c:v>
                </c:pt>
                <c:pt idx="14">
                  <c:v>МБОУ «Звездненская СОШ»</c:v>
                </c:pt>
                <c:pt idx="15">
                  <c:v>МБОУ «Мозжухинская ООШ»</c:v>
                </c:pt>
                <c:pt idx="16">
                  <c:v>МБОУ «Арсентьевская СОШ»</c:v>
                </c:pt>
                <c:pt idx="17">
                  <c:v>МБОУ «Береговская СОШ»</c:v>
                </c:pt>
              </c:strCache>
            </c:strRef>
          </c:cat>
          <c:val>
            <c:numRef>
              <c:f>Лист1!$E$2:$E$19</c:f>
            </c:numRef>
          </c:val>
        </c:ser>
        <c:dLbls>
          <c:showVal val="1"/>
        </c:dLbls>
        <c:gapWidth val="95"/>
        <c:gapDepth val="95"/>
        <c:shape val="box"/>
        <c:axId val="183421568"/>
        <c:axId val="183316864"/>
        <c:axId val="0"/>
      </c:bar3DChart>
      <c:catAx>
        <c:axId val="18342156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3316864"/>
        <c:crosses val="autoZero"/>
        <c:auto val="1"/>
        <c:lblAlgn val="ctr"/>
        <c:lblOffset val="100"/>
      </c:catAx>
      <c:valAx>
        <c:axId val="183316864"/>
        <c:scaling>
          <c:orientation val="minMax"/>
        </c:scaling>
        <c:delete val="1"/>
        <c:axPos val="b"/>
        <c:numFmt formatCode="General" sourceLinked="1"/>
        <c:tickLblPos val="none"/>
        <c:crossAx val="183421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9062959685800067E-2"/>
          <c:y val="0.15273294210860189"/>
          <c:w val="0.82187408062840128"/>
          <c:h val="7.9753461975312995E-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DDEF1-B949-4F66-9D7D-78FC700F2CAE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DDBDE-5BC9-4AD6-BD64-2C2889A62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DBDE-5BC9-4AD6-BD64-2C2889A62FE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ГИА-9 2024 года по биологии, химии и географии в Кемеровском МО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dirty="0" smtClean="0"/>
              <a:t>Общая информация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7" y="1268760"/>
          <a:ext cx="8280919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/>
                <a:gridCol w="1536172"/>
                <a:gridCol w="1380153"/>
                <a:gridCol w="1380153"/>
                <a:gridCol w="1380153"/>
                <a:gridCol w="1380153"/>
              </a:tblGrid>
              <a:tr h="1677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кол-во учащихся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выбравших предмет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от общего кол-ва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участников не сдавших предмет в основной период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rowSpan="11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3,68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3,54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3,82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3,24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3,14</a:t>
                      </a: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3,59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3,57</a:t>
                      </a: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3,39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РЕЗУЛЬТАТЫ ОГЭ ОСНОВНОГО ПЕРИОДА 2024 ГОДА В КЕМЕРОВСКОМ МУНИЦИПАЛЬНОМ ОКРУГЕ В СРАВНЕНИИ ЗА 2019, 2022, 2023 гг</a:t>
            </a:r>
            <a:r>
              <a:rPr lang="ru-RU" sz="2200" b="1" dirty="0" smtClean="0"/>
              <a:t>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1700807"/>
          <a:ext cx="7776863" cy="3672408"/>
        </p:xfrm>
        <a:graphic>
          <a:graphicData uri="http://schemas.openxmlformats.org/drawingml/2006/table">
            <a:tbl>
              <a:tblPr/>
              <a:tblGrid>
                <a:gridCol w="2173350"/>
                <a:gridCol w="698854"/>
                <a:gridCol w="698854"/>
                <a:gridCol w="703081"/>
                <a:gridCol w="703081"/>
                <a:gridCol w="703081"/>
                <a:gridCol w="698854"/>
                <a:gridCol w="698854"/>
                <a:gridCol w="698854"/>
              </a:tblGrid>
              <a:tr h="82759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 ОГЭ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Процент выполнения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268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207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1412776"/>
          <a:ext cx="8566100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25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539580" rIns="91440" bIns="53958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052736"/>
          <a:ext cx="95504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15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ИТОГИ ОГЭ ПРЕДМЕТОВ ПО ВЫБОРУ В ОБЩЕОБРАЗОВАТЕЛЬНЫХ ОРГАНИЗАЦИЯХ КЕМЕРОВСКОГО МУНИЦИПАЛЬНОГО ОКРУГА В ОСНОВНОЙ ПЕРИОД 2024 г.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21802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916834"/>
          <a:ext cx="8208912" cy="3816424"/>
        </p:xfrm>
        <a:graphic>
          <a:graphicData uri="http://schemas.openxmlformats.org/drawingml/2006/table">
            <a:tbl>
              <a:tblPr/>
              <a:tblGrid>
                <a:gridCol w="3649303"/>
                <a:gridCol w="1246338"/>
                <a:gridCol w="811774"/>
                <a:gridCol w="520594"/>
                <a:gridCol w="521329"/>
                <a:gridCol w="521329"/>
                <a:gridCol w="938245"/>
              </a:tblGrid>
              <a:tr h="893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ОО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«Барановская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«Березовская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«Верхотомская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3,50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«Елыкаевская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Мозжухинская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«Металлплощадская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«Новостроевская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«Пригородная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«Ягуновская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54100" algn="l"/>
                        </a:tabLs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3,57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Биология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3" y="1052743"/>
          <a:ext cx="8064894" cy="5256581"/>
        </p:xfrm>
        <a:graphic>
          <a:graphicData uri="http://schemas.openxmlformats.org/drawingml/2006/table">
            <a:tbl>
              <a:tblPr/>
              <a:tblGrid>
                <a:gridCol w="3585281"/>
                <a:gridCol w="1224471"/>
                <a:gridCol w="797531"/>
                <a:gridCol w="511461"/>
                <a:gridCol w="512183"/>
                <a:gridCol w="512183"/>
                <a:gridCol w="921784"/>
              </a:tblGrid>
              <a:tr h="762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«Арсентьевская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3,71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«Барановская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3,38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«Березовская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«Береговская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3,44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«Верхотомская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«Елыкаевская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«Звездненская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«Кузбасская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«Мазуровская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«Мозжухинская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«Металлплощадская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«Новостроевская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«Пригородная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«Старочервовская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«Успенская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«Ягуновская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«Ясногорская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4,33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54100" algn="l"/>
                        </a:tabLs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3,59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География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908713"/>
          <a:ext cx="8280920" cy="5544617"/>
        </p:xfrm>
        <a:graphic>
          <a:graphicData uri="http://schemas.openxmlformats.org/drawingml/2006/table">
            <a:tbl>
              <a:tblPr/>
              <a:tblGrid>
                <a:gridCol w="3681316"/>
                <a:gridCol w="1257270"/>
                <a:gridCol w="818894"/>
                <a:gridCol w="525160"/>
                <a:gridCol w="525902"/>
                <a:gridCol w="525902"/>
                <a:gridCol w="946476"/>
              </a:tblGrid>
              <a:tr h="866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выпускников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«Арсентьевская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3,27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«Барановская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«Березовская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3,14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«Береговская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3,08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«Верхотомская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«Елыкаевская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3,10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«Звездненская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3,11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«Кузбасская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2,83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Мазуровская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«Мозжухинская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«Металлплощадская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«Новостроевская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«Пригородная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«Усть-Хмелевская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«Успенская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«Ягуновская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«Ясногорская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54100" algn="l"/>
                        </a:tabLs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3,39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0"/>
          <a:ext cx="893953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571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745</Words>
  <Application>Microsoft Office PowerPoint</Application>
  <PresentationFormat>Экран (4:3)</PresentationFormat>
  <Paragraphs>466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Результаты ГИА-9 2024 года по биологии, химии и географии в Кемеровском МО</vt:lpstr>
      <vt:lpstr>Общая информация</vt:lpstr>
      <vt:lpstr> РЕЗУЛЬТАТЫ ОГЭ ОСНОВНОГО ПЕРИОДА 2024 ГОДА В КЕМЕРОВСКОМ МУНИЦИПАЛЬНОМ ОКРУГЕ В СРАВНЕНИИ ЗА 2019, 2022, 2023 гг. </vt:lpstr>
      <vt:lpstr>Слайд 4</vt:lpstr>
      <vt:lpstr>Слайд 5</vt:lpstr>
      <vt:lpstr>ИТОГИ ОГЭ ПРЕДМЕТОВ ПО ВЫБОРУ В ОБЩЕОБРАЗОВАТЕЛЬНЫХ ОРГАНИЗАЦИЯХ КЕМЕРОВСКОГО МУНИЦИПАЛЬНОГО ОКРУГА В ОСНОВНОЙ ПЕРИОД 2024 г. </vt:lpstr>
      <vt:lpstr>Биология </vt:lpstr>
      <vt:lpstr>География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ГИА-9 2024 года по биологии, химии и географии в Кемеровском МО</dc:title>
  <dc:creator>User</dc:creator>
  <cp:lastModifiedBy>User</cp:lastModifiedBy>
  <cp:revision>1</cp:revision>
  <dcterms:created xsi:type="dcterms:W3CDTF">2024-08-13T04:26:28Z</dcterms:created>
  <dcterms:modified xsi:type="dcterms:W3CDTF">2024-08-13T06:13:07Z</dcterms:modified>
</cp:coreProperties>
</file>